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8" r:id="rId3"/>
    <p:sldId id="259" r:id="rId4"/>
    <p:sldId id="266" r:id="rId5"/>
    <p:sldId id="260" r:id="rId6"/>
    <p:sldId id="261" r:id="rId7"/>
    <p:sldId id="267" r:id="rId8"/>
    <p:sldId id="262" r:id="rId9"/>
    <p:sldId id="263" r:id="rId10"/>
    <p:sldId id="257" r:id="rId11"/>
    <p:sldId id="269" r:id="rId12"/>
    <p:sldId id="300" r:id="rId13"/>
    <p:sldId id="303" r:id="rId14"/>
    <p:sldId id="265" r:id="rId15"/>
    <p:sldId id="271" r:id="rId16"/>
    <p:sldId id="301" r:id="rId17"/>
    <p:sldId id="272" r:id="rId18"/>
    <p:sldId id="298" r:id="rId19"/>
    <p:sldId id="302" r:id="rId20"/>
    <p:sldId id="304" r:id="rId21"/>
    <p:sldId id="305" r:id="rId22"/>
    <p:sldId id="290" r:id="rId23"/>
    <p:sldId id="294" r:id="rId24"/>
    <p:sldId id="295" r:id="rId25"/>
    <p:sldId id="291" r:id="rId26"/>
    <p:sldId id="275" r:id="rId27"/>
    <p:sldId id="285" r:id="rId28"/>
    <p:sldId id="310" r:id="rId29"/>
    <p:sldId id="311" r:id="rId30"/>
    <p:sldId id="309" r:id="rId31"/>
    <p:sldId id="306" r:id="rId32"/>
    <p:sldId id="293" r:id="rId33"/>
    <p:sldId id="276" r:id="rId34"/>
    <p:sldId id="296" r:id="rId35"/>
    <p:sldId id="308" r:id="rId36"/>
    <p:sldId id="299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7D954C-31FB-4735-A6B3-34AA7E239DD7}" type="datetimeFigureOut">
              <a:rPr lang="en-US" smtClean="0"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F95B7E1-9E13-4003-A130-37727FCF3FC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8552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954C-31FB-4735-A6B3-34AA7E239DD7}" type="datetimeFigureOut">
              <a:rPr lang="en-US" smtClean="0"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B7E1-9E13-4003-A130-37727FCF3F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560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954C-31FB-4735-A6B3-34AA7E239DD7}" type="datetimeFigureOut">
              <a:rPr lang="en-US" smtClean="0"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B7E1-9E13-4003-A130-37727FCF3F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492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954C-31FB-4735-A6B3-34AA7E239DD7}" type="datetimeFigureOut">
              <a:rPr lang="en-US" smtClean="0"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B7E1-9E13-4003-A130-37727FCF3F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68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954C-31FB-4735-A6B3-34AA7E239DD7}" type="datetimeFigureOut">
              <a:rPr lang="en-US" smtClean="0"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B7E1-9E13-4003-A130-37727FCF3FC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2932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954C-31FB-4735-A6B3-34AA7E239DD7}" type="datetimeFigureOut">
              <a:rPr lang="en-US" smtClean="0"/>
              <a:t>12/29/2022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B7E1-9E13-4003-A130-37727FCF3F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754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954C-31FB-4735-A6B3-34AA7E239DD7}" type="datetimeFigureOut">
              <a:rPr lang="en-US" smtClean="0"/>
              <a:t>12/29/2022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B7E1-9E13-4003-A130-37727FCF3F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15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954C-31FB-4735-A6B3-34AA7E239DD7}" type="datetimeFigureOut">
              <a:rPr lang="en-US" smtClean="0"/>
              <a:t>12/29/2022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B7E1-9E13-4003-A130-37727FCF3F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874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954C-31FB-4735-A6B3-34AA7E239DD7}" type="datetimeFigureOut">
              <a:rPr lang="en-US" smtClean="0"/>
              <a:t>12/29/2022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B7E1-9E13-4003-A130-37727FCF3F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17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954C-31FB-4735-A6B3-34AA7E239DD7}" type="datetimeFigureOut">
              <a:rPr lang="en-US" smtClean="0"/>
              <a:t>12/29/2022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B7E1-9E13-4003-A130-37727FCF3F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144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954C-31FB-4735-A6B3-34AA7E239DD7}" type="datetimeFigureOut">
              <a:rPr lang="en-US" smtClean="0"/>
              <a:t>12/29/2022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5B7E1-9E13-4003-A130-37727FCF3F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125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017D954C-31FB-4735-A6B3-34AA7E239DD7}" type="datetimeFigureOut">
              <a:rPr lang="en-US" smtClean="0"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F95B7E1-9E13-4003-A130-37727FCF3F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056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omeroom5.doe.state.nj.us/directory/" TargetMode="External"/><Relationship Id="rId2" Type="http://schemas.openxmlformats.org/officeDocument/2006/relationships/hyperlink" Target="https://homeroom6.doe.state.nj.us/schoolethics/login-officials" TargetMode="Externa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j.gov/education/ethics/fds/index.shtml" TargetMode="External"/><Relationship Id="rId2" Type="http://schemas.openxmlformats.org/officeDocument/2006/relationships/hyperlink" Target="mailto:school.ethics@doe.nj.gov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6">
            <a:extLst>
              <a:ext uri="{FF2B5EF4-FFF2-40B4-BE49-F238E27FC236}">
                <a16:creationId xmlns:a16="http://schemas.microsoft.com/office/drawing/2014/main" id="{56D6273C-3B0C-467E-B2F1-0EC0DFFAF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6" name="Rectangle 18">
            <a:extLst>
              <a:ext uri="{FF2B5EF4-FFF2-40B4-BE49-F238E27FC236}">
                <a16:creationId xmlns:a16="http://schemas.microsoft.com/office/drawing/2014/main" id="{21F8F60E-72DE-4D3E-BF20-B3B4294CB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246887"/>
            <a:ext cx="7314691" cy="6377939"/>
          </a:xfrm>
          <a:prstGeom prst="rect">
            <a:avLst/>
          </a:prstGeom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7" name="Straight Connector 20">
            <a:extLst>
              <a:ext uri="{FF2B5EF4-FFF2-40B4-BE49-F238E27FC236}">
                <a16:creationId xmlns:a16="http://schemas.microsoft.com/office/drawing/2014/main" id="{B5CBC3F9-8258-4152-846F-6D3E890E0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33843" y="4005950"/>
            <a:ext cx="531902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2">
            <a:extLst>
              <a:ext uri="{FF2B5EF4-FFF2-40B4-BE49-F238E27FC236}">
                <a16:creationId xmlns:a16="http://schemas.microsoft.com/office/drawing/2014/main" id="{B917F289-8C4B-46F5-B5E0-C41C26C441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75D5CE-C843-4465-A2E0-420416E6E2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3553" y="893398"/>
            <a:ext cx="6019601" cy="3187208"/>
          </a:xfrm>
        </p:spPr>
        <p:txBody>
          <a:bodyPr>
            <a:normAutofit fontScale="90000"/>
          </a:bodyPr>
          <a:lstStyle/>
          <a:p>
            <a:r>
              <a:rPr lang="en-US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Ethics Commission</a:t>
            </a:r>
            <a:br>
              <a:rPr lang="en-US" sz="5600" dirty="0"/>
            </a:br>
            <a:br>
              <a:rPr lang="en-US" sz="5600" dirty="0"/>
            </a:br>
            <a:endParaRPr lang="en-US" sz="5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F72868-6403-4FD4-BE2D-01E09A08C2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3933" y="4141784"/>
            <a:ext cx="5958841" cy="1388165"/>
          </a:xfrm>
        </p:spPr>
        <p:txBody>
          <a:bodyPr>
            <a:normAutofit/>
          </a:bodyPr>
          <a:lstStyle/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Uploading and Submitting </a:t>
            </a:r>
          </a:p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 Personal/Relative and Financial Disclosure Statements</a:t>
            </a:r>
          </a:p>
        </p:txBody>
      </p:sp>
      <p:pic>
        <p:nvPicPr>
          <p:cNvPr id="7" name="Picture 6" descr="Logo: State of New Jersey, Department of Education.">
            <a:extLst>
              <a:ext uri="{FF2B5EF4-FFF2-40B4-BE49-F238E27FC236}">
                <a16:creationId xmlns:a16="http://schemas.microsoft.com/office/drawing/2014/main" id="{9658B039-E4AE-494C-8A11-5100C7929C5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65" y="1860302"/>
            <a:ext cx="3135414" cy="3135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66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5C93CB-8BFC-4912-88D2-5EE7F0BF21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467" y="863364"/>
            <a:ext cx="6657476" cy="5126124"/>
          </a:xfrm>
        </p:spPr>
        <p:txBody>
          <a:bodyPr anchor="ctr">
            <a:normAutofit/>
          </a:bodyPr>
          <a:lstStyle/>
          <a:p>
            <a:pPr algn="r"/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FOUR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6535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E7F418-8670-49D1-B531-57E3C28449E6}"/>
              </a:ext>
            </a:extLst>
          </p:cNvPr>
          <p:cNvSpPr txBox="1"/>
          <p:nvPr/>
        </p:nvSpPr>
        <p:spPr>
          <a:xfrm>
            <a:off x="1359017" y="2567031"/>
            <a:ext cx="97815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Once you have completed your Disclosure Statements,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must download and save the PDF file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your computer,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e.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g., your desktop.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445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883C446-6496-40BC-8F55-A465D27E3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092" y="331794"/>
            <a:ext cx="11483816" cy="6043369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0230F4A9-2135-4AD1-8F56-BBB9DDA57FAB}"/>
              </a:ext>
            </a:extLst>
          </p:cNvPr>
          <p:cNvSpPr/>
          <p:nvPr/>
        </p:nvSpPr>
        <p:spPr>
          <a:xfrm>
            <a:off x="10681555" y="482837"/>
            <a:ext cx="373224" cy="20946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171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A9895B1-4F29-4895-AE5D-5F6E1C7523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337" y="755002"/>
            <a:ext cx="9077325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318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3C125D4-36D4-4A71-ACB4-26A691100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467" y="863364"/>
            <a:ext cx="6657476" cy="5126124"/>
          </a:xfrm>
        </p:spPr>
        <p:txBody>
          <a:bodyPr anchor="ctr">
            <a:normAutofit/>
          </a:bodyPr>
          <a:lstStyle/>
          <a:p>
            <a:pPr algn="r"/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FIVE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5857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E4368A-74DF-45EA-9262-2D209B146D04}"/>
              </a:ext>
            </a:extLst>
          </p:cNvPr>
          <p:cNvSpPr txBox="1"/>
          <p:nvPr/>
        </p:nvSpPr>
        <p:spPr>
          <a:xfrm>
            <a:off x="1308683" y="2321004"/>
            <a:ext cx="99157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Once the PDF file is saved on your computer, you can close the window, and return to the filing application.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4459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B830A6D-850E-491D-8699-F1F7BECBA9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862" y="762175"/>
            <a:ext cx="10582275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102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874F36-B2B5-433B-834C-2FEF0CBD55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467" y="863364"/>
            <a:ext cx="6657476" cy="5126124"/>
          </a:xfrm>
        </p:spPr>
        <p:txBody>
          <a:bodyPr anchor="ctr">
            <a:normAutofit/>
          </a:bodyPr>
          <a:lstStyle/>
          <a:p>
            <a:pPr algn="r"/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SIX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51234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C09FAC-B9D9-4F23-BA23-B99DD3B31F96}"/>
              </a:ext>
            </a:extLst>
          </p:cNvPr>
          <p:cNvSpPr txBox="1"/>
          <p:nvPr/>
        </p:nvSpPr>
        <p:spPr>
          <a:xfrm>
            <a:off x="1023457" y="2421617"/>
            <a:ext cx="104442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you are back in the filing application, select “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Choose File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”; find your saved PDF Disclosure Statements on your computer;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 the file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                                         and then click “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.” 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98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w: Right 4">
            <a:extLst>
              <a:ext uri="{FF2B5EF4-FFF2-40B4-BE49-F238E27FC236}">
                <a16:creationId xmlns:a16="http://schemas.microsoft.com/office/drawing/2014/main" id="{E9245E57-B275-4E61-A69B-DC58123AEBDF}"/>
              </a:ext>
            </a:extLst>
          </p:cNvPr>
          <p:cNvSpPr/>
          <p:nvPr/>
        </p:nvSpPr>
        <p:spPr>
          <a:xfrm>
            <a:off x="370016" y="3801787"/>
            <a:ext cx="373224" cy="20946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CBBAF7-5956-4265-921D-FB09D3E177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485" y="915059"/>
            <a:ext cx="10582275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590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BC15D2-4D2A-454B-9DD7-E0623A892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467" y="863364"/>
            <a:ext cx="6657476" cy="5126124"/>
          </a:xfrm>
        </p:spPr>
        <p:txBody>
          <a:bodyPr anchor="ctr">
            <a:normAutofit/>
          </a:bodyPr>
          <a:lstStyle/>
          <a:p>
            <a:pPr algn="r"/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ONE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92579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DA6DC7-6FA6-4625-B146-AC2B6B3568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912" y="852487"/>
            <a:ext cx="9020175" cy="515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480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677CA70-F34E-40C7-84D8-9E8929B55E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675" y="796036"/>
            <a:ext cx="9010650" cy="5114925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88202A38-7736-4D3A-B7E1-41CCD1A91B3A}"/>
              </a:ext>
            </a:extLst>
          </p:cNvPr>
          <p:cNvSpPr/>
          <p:nvPr/>
        </p:nvSpPr>
        <p:spPr>
          <a:xfrm>
            <a:off x="7952848" y="5527500"/>
            <a:ext cx="578498" cy="322391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8057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874F36-B2B5-433B-834C-2FEF0CBD55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467" y="863364"/>
            <a:ext cx="6657476" cy="5126124"/>
          </a:xfrm>
        </p:spPr>
        <p:txBody>
          <a:bodyPr anchor="ctr">
            <a:normAutofit/>
          </a:bodyPr>
          <a:lstStyle/>
          <a:p>
            <a:pPr algn="r"/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SEVEN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00969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AFBB20-8339-4EE4-8F69-AC5A683D54BE}"/>
              </a:ext>
            </a:extLst>
          </p:cNvPr>
          <p:cNvSpPr txBox="1"/>
          <p:nvPr/>
        </p:nvSpPr>
        <p:spPr>
          <a:xfrm>
            <a:off x="1191237" y="2525086"/>
            <a:ext cx="1010873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After you click “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,” you should see the PDF version of your Disclosure Statements next to the button which says, “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Choose File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6012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C10C21-21FA-434B-A333-86427680C5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5" y="1490662"/>
            <a:ext cx="10648950" cy="3876675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939E2520-EED0-4F62-A4FA-22AC47926B31}"/>
              </a:ext>
            </a:extLst>
          </p:cNvPr>
          <p:cNvSpPr/>
          <p:nvPr/>
        </p:nvSpPr>
        <p:spPr>
          <a:xfrm flipH="1" flipV="1">
            <a:off x="2956976" y="4257859"/>
            <a:ext cx="503853" cy="38770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6415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874F36-B2B5-433B-834C-2FEF0CBD55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467" y="863364"/>
            <a:ext cx="6657476" cy="5126124"/>
          </a:xfrm>
        </p:spPr>
        <p:txBody>
          <a:bodyPr anchor="ctr">
            <a:normAutofit/>
          </a:bodyPr>
          <a:lstStyle/>
          <a:p>
            <a:pPr algn="r"/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EIGHT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62324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70C58B-351E-4641-8BDF-321F4C17FAB9}"/>
              </a:ext>
            </a:extLst>
          </p:cNvPr>
          <p:cNvSpPr txBox="1"/>
          <p:nvPr/>
        </p:nvSpPr>
        <p:spPr>
          <a:xfrm>
            <a:off x="1020660" y="1666121"/>
            <a:ext cx="104862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</a:pPr>
            <a:endParaRPr lang="en-US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Next, click “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Upload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.”   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endParaRPr lang="en-US" sz="3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endParaRPr lang="en-US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Uploading your Disclosure Statements will </a:t>
            </a:r>
            <a:r>
              <a:rPr lang="en-US" sz="3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submit them. 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8881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7E4CDAD-A648-4E29-872C-E725F0D30F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5" y="1490662"/>
            <a:ext cx="10648950" cy="3876675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039C5A14-8D6F-4D40-A0C4-CF6511D35FD0}"/>
              </a:ext>
            </a:extLst>
          </p:cNvPr>
          <p:cNvSpPr/>
          <p:nvPr/>
        </p:nvSpPr>
        <p:spPr>
          <a:xfrm flipH="1">
            <a:off x="1537866" y="4619366"/>
            <a:ext cx="503854" cy="33123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5551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70C58B-351E-4641-8BDF-321F4C17FAB9}"/>
              </a:ext>
            </a:extLst>
          </p:cNvPr>
          <p:cNvSpPr txBox="1"/>
          <p:nvPr/>
        </p:nvSpPr>
        <p:spPr>
          <a:xfrm>
            <a:off x="852881" y="1526796"/>
            <a:ext cx="1048623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1" 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1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your Disclosure Statements were “uploaded” successfully, the system will note, “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Upload successful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 marR="0" lvl="1" 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1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 your Disclosure Statements are “uploaded,”  you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make changes to your Disclosure Statements.</a:t>
            </a:r>
          </a:p>
          <a:p>
            <a:pPr marR="0" lvl="1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8473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3211D0D-6841-4B8E-A61E-6D083D9B1D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5" y="1219200"/>
            <a:ext cx="10648950" cy="4419600"/>
          </a:xfrm>
          <a:prstGeom prst="rect">
            <a:avLst/>
          </a:prstGeom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6E39DB7C-A8C3-48BD-A569-04A24F29A722}"/>
              </a:ext>
            </a:extLst>
          </p:cNvPr>
          <p:cNvSpPr/>
          <p:nvPr/>
        </p:nvSpPr>
        <p:spPr>
          <a:xfrm flipH="1">
            <a:off x="5690416" y="3990191"/>
            <a:ext cx="503854" cy="33123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842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6F4A53-C820-4E1E-9112-ED9AE94886FE}"/>
              </a:ext>
            </a:extLst>
          </p:cNvPr>
          <p:cNvSpPr txBox="1"/>
          <p:nvPr/>
        </p:nvSpPr>
        <p:spPr>
          <a:xfrm>
            <a:off x="427839" y="1719743"/>
            <a:ext cx="1139224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 the log-in page (</a:t>
            </a:r>
            <a:r>
              <a:rPr lang="en-US" sz="24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https://homeroom6.doe.state.nj.us/schoolethics/login-officials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enter your school district’s code, your last name (not case sensitive), and your PIN.  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 business administrator/board secretary 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provide you with your PIN. 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can find your school district code here: </a:t>
            </a:r>
            <a:r>
              <a:rPr lang="en-US" sz="2400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https://homeroom5.doe.state.nj.us/directory/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1279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70C58B-351E-4641-8BDF-321F4C17FAB9}"/>
              </a:ext>
            </a:extLst>
          </p:cNvPr>
          <p:cNvSpPr txBox="1"/>
          <p:nvPr/>
        </p:nvSpPr>
        <p:spPr>
          <a:xfrm>
            <a:off x="852881" y="1719743"/>
            <a:ext cx="104862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1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1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you want to view your filing, click on “Click here to download your Disclosure Statements.”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1" 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1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you need to modify your Disclosure Statements, you will need to make the changes, and then upload a new PDF version of your Disclosure Statements.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7979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3211D0D-6841-4B8E-A61E-6D083D9B1D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5" y="1219200"/>
            <a:ext cx="10648950" cy="4419600"/>
          </a:xfrm>
          <a:prstGeom prst="rect">
            <a:avLst/>
          </a:prstGeom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6E39DB7C-A8C3-48BD-A569-04A24F29A722}"/>
              </a:ext>
            </a:extLst>
          </p:cNvPr>
          <p:cNvSpPr/>
          <p:nvPr/>
        </p:nvSpPr>
        <p:spPr>
          <a:xfrm flipH="1">
            <a:off x="3693837" y="3671410"/>
            <a:ext cx="503854" cy="33123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9564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874F36-B2B5-433B-834C-2FEF0CBD55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467" y="863364"/>
            <a:ext cx="6657476" cy="5126124"/>
          </a:xfrm>
        </p:spPr>
        <p:txBody>
          <a:bodyPr anchor="ctr">
            <a:normAutofit/>
          </a:bodyPr>
          <a:lstStyle/>
          <a:p>
            <a:pPr algn="r"/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NINE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79582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E2EAE1-1F12-4DF7-AE18-9AFC424E876B}"/>
              </a:ext>
            </a:extLst>
          </p:cNvPr>
          <p:cNvSpPr txBox="1"/>
          <p:nvPr/>
        </p:nvSpPr>
        <p:spPr>
          <a:xfrm>
            <a:off x="1073791" y="1971413"/>
            <a:ext cx="1051979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you are finished, and want to submit your Disclosure Statements, 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must click “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Submit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.”  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1" 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1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Once your Disclosure Statements are submitted, you </a:t>
            </a: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modify them.</a:t>
            </a:r>
          </a:p>
          <a:p>
            <a:pPr marR="0" lvl="1" algn="ctr">
              <a:spcBef>
                <a:spcPts val="0"/>
              </a:spcBef>
              <a:spcAft>
                <a:spcPts val="0"/>
              </a:spcAft>
            </a:pP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1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Once your filing has been submitted,  your filing status will change to “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Submitted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,” and will be pending review by your </a:t>
            </a:r>
          </a:p>
          <a:p>
            <a:pPr marR="0" lvl="1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business administrator/board secretary.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1137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6F5AE5-4211-4488-9D90-CE3D26F904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344" y="1638300"/>
            <a:ext cx="10639425" cy="3581400"/>
          </a:xfrm>
          <a:prstGeom prst="rect">
            <a:avLst/>
          </a:prstGeom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id="{7A93E5A0-2DD2-47C9-AFC8-252205B6E39E}"/>
              </a:ext>
            </a:extLst>
          </p:cNvPr>
          <p:cNvSpPr/>
          <p:nvPr/>
        </p:nvSpPr>
        <p:spPr>
          <a:xfrm flipH="1">
            <a:off x="1688868" y="2798955"/>
            <a:ext cx="503854" cy="331236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2419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D3396E1-8DE7-4CD5-96F2-261E93658E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2" y="1416604"/>
            <a:ext cx="10620375" cy="3219450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4E9B350C-C4E7-49E0-B9E0-E35CEC4D1951}"/>
              </a:ext>
            </a:extLst>
          </p:cNvPr>
          <p:cNvSpPr/>
          <p:nvPr/>
        </p:nvSpPr>
        <p:spPr>
          <a:xfrm>
            <a:off x="8825303" y="2222237"/>
            <a:ext cx="578498" cy="322391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2704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B9C8A30-588B-4BE8-9039-38BA2AE9D676}"/>
              </a:ext>
            </a:extLst>
          </p:cNvPr>
          <p:cNvSpPr txBox="1"/>
          <p:nvPr/>
        </p:nvSpPr>
        <p:spPr>
          <a:xfrm>
            <a:off x="1031846" y="2321004"/>
            <a:ext cx="9454392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contact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school.ethics@doe.nj.gov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 to the School Ethics Commission’s website: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https://www.nj.gov/education/ethics/fds/index.shtml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n-U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269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Right 3">
            <a:extLst>
              <a:ext uri="{FF2B5EF4-FFF2-40B4-BE49-F238E27FC236}">
                <a16:creationId xmlns:a16="http://schemas.microsoft.com/office/drawing/2014/main" id="{6EE56102-2F3C-4B79-97DE-5AC667D224B6}"/>
              </a:ext>
            </a:extLst>
          </p:cNvPr>
          <p:cNvSpPr/>
          <p:nvPr/>
        </p:nvSpPr>
        <p:spPr>
          <a:xfrm>
            <a:off x="1782075" y="3117877"/>
            <a:ext cx="373224" cy="20946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8B05EAF6-321A-495B-82FE-983CFFDD1967}"/>
              </a:ext>
            </a:extLst>
          </p:cNvPr>
          <p:cNvSpPr/>
          <p:nvPr/>
        </p:nvSpPr>
        <p:spPr>
          <a:xfrm>
            <a:off x="1800760" y="3928620"/>
            <a:ext cx="373224" cy="20946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E7F3DABD-5577-4EF8-86E1-1420700F6BF8}"/>
              </a:ext>
            </a:extLst>
          </p:cNvPr>
          <p:cNvSpPr/>
          <p:nvPr/>
        </p:nvSpPr>
        <p:spPr>
          <a:xfrm>
            <a:off x="1838131" y="4714471"/>
            <a:ext cx="373224" cy="20946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A27877A6-4CD7-425E-A2FB-ED14747920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9837" y="466725"/>
            <a:ext cx="7172325" cy="592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324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6DDE4A-7D21-47D7-80BF-6024FCF63F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467" y="863364"/>
            <a:ext cx="6657476" cy="5126124"/>
          </a:xfrm>
        </p:spPr>
        <p:txBody>
          <a:bodyPr anchor="ctr">
            <a:normAutofit/>
          </a:bodyPr>
          <a:lstStyle/>
          <a:p>
            <a:pPr algn="r"/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TWO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09798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9E7E81D-451C-4F10-9CF5-E06D2ABC585A}"/>
              </a:ext>
            </a:extLst>
          </p:cNvPr>
          <p:cNvSpPr txBox="1"/>
          <p:nvPr/>
        </p:nvSpPr>
        <p:spPr>
          <a:xfrm>
            <a:off x="1711354" y="2063692"/>
            <a:ext cx="900138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Once you are logged-in to the filing application, click on the link which says, “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Click here to download your Disclosure Statements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158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w: Right 4">
            <a:extLst>
              <a:ext uri="{FF2B5EF4-FFF2-40B4-BE49-F238E27FC236}">
                <a16:creationId xmlns:a16="http://schemas.microsoft.com/office/drawing/2014/main" id="{890FA294-595F-4280-B262-A087158BBF8A}"/>
              </a:ext>
            </a:extLst>
          </p:cNvPr>
          <p:cNvSpPr/>
          <p:nvPr/>
        </p:nvSpPr>
        <p:spPr>
          <a:xfrm>
            <a:off x="354707" y="3219540"/>
            <a:ext cx="373224" cy="20946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1D85258-1F1E-4DAF-96A1-6059E04D39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862" y="762175"/>
            <a:ext cx="10582275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72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947265-0A5F-4A6D-98DC-19658DE765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467" y="863364"/>
            <a:ext cx="6657476" cy="5126124"/>
          </a:xfrm>
        </p:spPr>
        <p:txBody>
          <a:bodyPr anchor="ctr">
            <a:normAutofit/>
          </a:bodyPr>
          <a:lstStyle/>
          <a:p>
            <a:pPr algn="r"/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THREE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93792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26BE491-6EDF-455F-B9B1-AFEB2698E86F}"/>
              </a:ext>
            </a:extLst>
          </p:cNvPr>
          <p:cNvSpPr txBox="1"/>
          <p:nvPr/>
        </p:nvSpPr>
        <p:spPr>
          <a:xfrm>
            <a:off x="822121" y="2223083"/>
            <a:ext cx="1086374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Complete your Disclosure Statements by filling out each field, and </a:t>
            </a:r>
          </a:p>
          <a:p>
            <a:pPr algn="ctr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answering every question.  </a:t>
            </a:r>
          </a:p>
          <a:p>
            <a:pPr algn="ctr"/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Please remember to certify your answers, and to date your filing.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980774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349</Words>
  <Application>Microsoft Office PowerPoint</Application>
  <PresentationFormat>Widescreen</PresentationFormat>
  <Paragraphs>55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Calibri</vt:lpstr>
      <vt:lpstr>Corbel</vt:lpstr>
      <vt:lpstr>Times New Roman</vt:lpstr>
      <vt:lpstr>Basis</vt:lpstr>
      <vt:lpstr>School Ethics Commission  </vt:lpstr>
      <vt:lpstr>STEP ONE</vt:lpstr>
      <vt:lpstr>PowerPoint Presentation</vt:lpstr>
      <vt:lpstr>PowerPoint Presentation</vt:lpstr>
      <vt:lpstr>STEP TWO</vt:lpstr>
      <vt:lpstr>PowerPoint Presentation</vt:lpstr>
      <vt:lpstr>PowerPoint Presentation</vt:lpstr>
      <vt:lpstr>STEP THREE</vt:lpstr>
      <vt:lpstr>PowerPoint Presentation</vt:lpstr>
      <vt:lpstr>STEP FOUR</vt:lpstr>
      <vt:lpstr>PowerPoint Presentation</vt:lpstr>
      <vt:lpstr>PowerPoint Presentation</vt:lpstr>
      <vt:lpstr>PowerPoint Presentation</vt:lpstr>
      <vt:lpstr>STEP FIVE</vt:lpstr>
      <vt:lpstr>PowerPoint Presentation</vt:lpstr>
      <vt:lpstr>PowerPoint Presentation</vt:lpstr>
      <vt:lpstr>STEP SIX</vt:lpstr>
      <vt:lpstr>PowerPoint Presentation</vt:lpstr>
      <vt:lpstr>PowerPoint Presentation</vt:lpstr>
      <vt:lpstr>PowerPoint Presentation</vt:lpstr>
      <vt:lpstr>PowerPoint Presentation</vt:lpstr>
      <vt:lpstr>STEP SEVEN</vt:lpstr>
      <vt:lpstr>PowerPoint Presentation</vt:lpstr>
      <vt:lpstr>PowerPoint Presentation</vt:lpstr>
      <vt:lpstr>STEP EIGHT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STEP NINE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Ethics Commission  </dc:title>
  <dc:creator>Whalen, Kathryn</dc:creator>
  <cp:lastModifiedBy>Pizzigoni, Jeannine</cp:lastModifiedBy>
  <cp:revision>36</cp:revision>
  <dcterms:created xsi:type="dcterms:W3CDTF">2021-02-26T02:49:21Z</dcterms:created>
  <dcterms:modified xsi:type="dcterms:W3CDTF">2022-12-29T13:20:42Z</dcterms:modified>
</cp:coreProperties>
</file>